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3/7/2017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Dictators threaten world peace.	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Ch16.1</a:t>
            </a:r>
          </a:p>
        </p:txBody>
      </p:sp>
    </p:spTree>
    <p:extLst>
      <p:ext uri="{BB962C8B-B14F-4D97-AF65-F5344CB8AC3E}">
        <p14:creationId xmlns:p14="http://schemas.microsoft.com/office/powerpoint/2010/main" val="4497950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blipFill>
            <a:blip r:embed="rId2">
              <a:duotone>
                <a:schemeClr val="bg2">
                  <a:shade val="48000"/>
                  <a:hueMod val="106000"/>
                  <a:satMod val="140000"/>
                  <a:lumMod val="42000"/>
                </a:schemeClr>
                <a:schemeClr val="bg2">
                  <a:tint val="98000"/>
                  <a:hueMod val="92000"/>
                  <a:satMod val="220000"/>
                  <a:lumMod val="90000"/>
                </a:schemeClr>
              </a:duotone>
            </a:blip>
            <a:stretch/>
          </a:blipFill>
          <a:ln>
            <a:noFill/>
          </a:ln>
          <a:effectLst/>
        </p:spPr>
      </p:sp>
      <p:pic>
        <p:nvPicPr>
          <p:cNvPr id="55" name="Picture 2"/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6" name="Group 12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14" name="Group 13"/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6" name="Rectangle 5"/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6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7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8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9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0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Freeform 11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3" name="Freeform 12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3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4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15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Line 16"/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8" name="Freeform 17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18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19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0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Rectangle 21"/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2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3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4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25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26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8" name="Freeform 27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9" name="Freeform 28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0" name="Freeform 29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1" name="Freeform 30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2" name="Freeform 31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5" name="Group 14"/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6" name="Freeform 32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3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4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35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Freeform 36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1" name="Freeform 37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38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39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40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Rectangle 41"/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201969" y="2249487"/>
            <a:ext cx="2568117" cy="3549650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/>
              <a:t>Civil war breaks out in Spain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36727" y="2249487"/>
            <a:ext cx="4710683" cy="3541714"/>
          </a:xfrm>
        </p:spPr>
        <p:txBody>
          <a:bodyPr vert="horz" lIns="91440" tIns="45720" rIns="91440" bIns="45720" rtlCol="0">
            <a:no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1936 Francisco Franco leads rebellion against Spanish Republic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Abraham Lincoln Battalion formed in the U.S. fought against Franco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Germany and Italy supported Franco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500,000 Killed with Franco’s victory in 1939 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Established totalitarian Fascist government in Spain</a:t>
            </a:r>
          </a:p>
        </p:txBody>
      </p:sp>
    </p:spTree>
    <p:extLst>
      <p:ext uri="{BB962C8B-B14F-4D97-AF65-F5344CB8AC3E}">
        <p14:creationId xmlns:p14="http://schemas.microsoft.com/office/powerpoint/2010/main" val="24769859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blipFill>
            <a:blip r:embed="rId2">
              <a:duotone>
                <a:schemeClr val="bg2">
                  <a:shade val="48000"/>
                  <a:hueMod val="106000"/>
                  <a:satMod val="140000"/>
                  <a:lumMod val="42000"/>
                </a:schemeClr>
                <a:schemeClr val="bg2">
                  <a:tint val="98000"/>
                  <a:hueMod val="92000"/>
                  <a:satMod val="220000"/>
                  <a:lumMod val="90000"/>
                </a:schemeClr>
              </a:duotone>
            </a:blip>
            <a:stretch/>
          </a:blipFill>
          <a:ln>
            <a:noFill/>
          </a:ln>
          <a:effectLst/>
        </p:spPr>
      </p:sp>
      <p:pic>
        <p:nvPicPr>
          <p:cNvPr id="11" name="Picture 2"/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14" name="Group 13"/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6" name="Rectangle 5"/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6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7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8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9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0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Freeform 11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3" name="Freeform 12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3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4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15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Line 16"/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8" name="Freeform 17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18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19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0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Rectangle 21"/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2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3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4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25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26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8" name="Freeform 27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9" name="Freeform 28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0" name="Freeform 29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1" name="Freeform 30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2" name="Freeform 31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5" name="Group 14"/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6" name="Freeform 32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3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4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35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Freeform 36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1" name="Freeform 37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38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39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40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Rectangle 41"/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 rotWithShape="1">
          <a:blip r:embed="rId4"/>
          <a:srcRect/>
          <a:stretch/>
        </p:blipFill>
        <p:spPr>
          <a:xfrm>
            <a:off x="1232282" y="2249487"/>
            <a:ext cx="4507492" cy="3549650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dirty="0"/>
              <a:t>The united states responds cautiously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36727" y="2249487"/>
            <a:ext cx="4710683" cy="3541714"/>
          </a:xfrm>
        </p:spPr>
        <p:txBody>
          <a:bodyPr vert="horz" lIns="91440" tIns="45720" rIns="91440" bIns="45720" rtlCol="0">
            <a:normAutofit fontScale="92500"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400" dirty="0"/>
              <a:t>Most believed U.S. should not get involved in international conflicts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400" dirty="0"/>
              <a:t>1928 U.S. signed Kellogg-Briand Pact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400" dirty="0"/>
              <a:t>Pact declared that war was not to be used as instrument of national policy, no plan to deal with countries that broke pact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9622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blipFill>
            <a:blip r:embed="rId2">
              <a:duotone>
                <a:schemeClr val="bg2">
                  <a:shade val="48000"/>
                  <a:hueMod val="106000"/>
                  <a:satMod val="140000"/>
                  <a:lumMod val="42000"/>
                </a:schemeClr>
                <a:schemeClr val="bg2">
                  <a:tint val="98000"/>
                  <a:hueMod val="92000"/>
                  <a:satMod val="220000"/>
                  <a:lumMod val="90000"/>
                </a:schemeClr>
              </a:duotone>
            </a:blip>
            <a:stretch/>
          </a:blipFill>
          <a:ln>
            <a:noFill/>
          </a:ln>
          <a:effectLst/>
        </p:spPr>
      </p:sp>
      <p:pic>
        <p:nvPicPr>
          <p:cNvPr id="11" name="Picture 2"/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14" name="Group 13"/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6" name="Rectangle 5"/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6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7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8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9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0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Freeform 11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3" name="Freeform 12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3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4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15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Line 16"/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8" name="Freeform 17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18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19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0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Rectangle 21"/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2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3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4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25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26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8" name="Freeform 27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9" name="Freeform 28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0" name="Freeform 29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1" name="Freeform 30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2" name="Freeform 31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5" name="Group 14"/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6" name="Freeform 32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3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4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35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Freeform 36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1" name="Freeform 37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38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39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40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Rectangle 41"/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 rotWithShape="1">
          <a:blip r:embed="rId4"/>
          <a:srcRect/>
          <a:stretch/>
        </p:blipFill>
        <p:spPr>
          <a:xfrm>
            <a:off x="1141411" y="2265849"/>
            <a:ext cx="4689234" cy="3516925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/>
              <a:t>Americans cling to isolationism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36727" y="2249487"/>
            <a:ext cx="4710683" cy="3541714"/>
          </a:xfrm>
        </p:spPr>
        <p:txBody>
          <a:bodyPr vert="horz" lIns="91440" tIns="45720" rIns="91440" bIns="45720" rtlCol="0">
            <a:no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400" dirty="0"/>
              <a:t>Beliefs that U.S. was in WWI due to interest of bankers and arms dealers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400" dirty="0"/>
              <a:t>Produced strong Anti-war feeling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400" dirty="0"/>
              <a:t>Isolationism impacted Roosevelt’s foreign policy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400" dirty="0"/>
              <a:t>1935 Congress passed Neutrality Acts to stay out of war</a:t>
            </a:r>
          </a:p>
        </p:txBody>
      </p:sp>
    </p:spTree>
    <p:extLst>
      <p:ext uri="{BB962C8B-B14F-4D97-AF65-F5344CB8AC3E}">
        <p14:creationId xmlns:p14="http://schemas.microsoft.com/office/powerpoint/2010/main" val="27178356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blipFill>
            <a:blip r:embed="rId2">
              <a:duotone>
                <a:schemeClr val="bg2">
                  <a:shade val="48000"/>
                  <a:hueMod val="106000"/>
                  <a:satMod val="140000"/>
                  <a:lumMod val="42000"/>
                </a:schemeClr>
                <a:schemeClr val="bg2">
                  <a:tint val="98000"/>
                  <a:hueMod val="92000"/>
                  <a:satMod val="220000"/>
                  <a:lumMod val="90000"/>
                </a:schemeClr>
              </a:duotone>
            </a:blip>
            <a:stretch/>
          </a:blipFill>
          <a:ln>
            <a:noFill/>
          </a:ln>
          <a:effectLst/>
        </p:spPr>
      </p:sp>
      <p:pic>
        <p:nvPicPr>
          <p:cNvPr id="11" name="Picture 2"/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14" name="Group 13"/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6" name="Rectangle 5"/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6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7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8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9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0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Freeform 11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3" name="Freeform 12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3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4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15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Line 16"/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8" name="Freeform 17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18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19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0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Rectangle 21"/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2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3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4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25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26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8" name="Freeform 27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9" name="Freeform 28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0" name="Freeform 29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1" name="Freeform 30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2" name="Freeform 31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5" name="Group 14"/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6" name="Freeform 32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3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4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35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Freeform 36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1" name="Freeform 37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38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39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40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Rectangle 41"/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 rotWithShape="1">
          <a:blip r:embed="rId4"/>
          <a:srcRect l="14089" r="-1" b="-1"/>
          <a:stretch/>
        </p:blipFill>
        <p:spPr>
          <a:xfrm>
            <a:off x="6392335" y="2497720"/>
            <a:ext cx="4655075" cy="3047892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/>
              <a:t>Neutrality breaks down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2" y="2249487"/>
            <a:ext cx="4844521" cy="354171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400" dirty="0"/>
              <a:t>Roosevelt saw neutrality as impossible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400" dirty="0"/>
              <a:t>1937 Japan attacked China, U.S sent supplies to assist China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400" dirty="0"/>
              <a:t>Roosevelt delivers quarantine speech in Chicago to promote stopping the spread of war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211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Nationalism grips Europe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2249487"/>
            <a:ext cx="9905999" cy="3541714"/>
          </a:xfrm>
        </p:spPr>
        <p:txBody>
          <a:bodyPr/>
          <a:lstStyle/>
          <a:p>
            <a:r>
              <a:rPr lang="en-US" dirty="0"/>
              <a:t>Many European countries did not get prosperity but rather revolution due to economic depression.</a:t>
            </a:r>
          </a:p>
          <a:p>
            <a:r>
              <a:rPr lang="en-US" dirty="0"/>
              <a:t>Many dictators arose to power due to nationalism.</a:t>
            </a:r>
          </a:p>
          <a:p>
            <a:endParaRPr lang="en-US" dirty="0"/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840" y="3750365"/>
            <a:ext cx="4655141" cy="2956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821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Failures of </a:t>
            </a:r>
            <a:r>
              <a:rPr lang="en-US" dirty="0" err="1"/>
              <a:t>wwi</a:t>
            </a:r>
            <a:r>
              <a:rPr lang="en-US" dirty="0"/>
              <a:t> peace settlement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Treaty of Versailles put most blame on Germany</a:t>
            </a:r>
          </a:p>
          <a:p>
            <a:r>
              <a:rPr lang="en-US" dirty="0"/>
              <a:t>Woodrow Wilson had the plan to create a world “safe for democracy” but there was no tradition of democracy which led to the rise of dictators.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2050" name="Picture 2" descr="Image result for german marks pre ww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536" y="3726253"/>
            <a:ext cx="4095750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474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71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73" name="Rectangle 72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4" name="Picture 2"/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2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6" name="Group 75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181779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77" name="Rectangle 5"/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8" name="Freeform 6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7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Rectangle 8"/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81" name="Freeform 9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10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11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12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13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14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15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16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17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18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19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20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21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22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Freeform 23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6" name="Freeform 24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25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26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27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28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29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30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31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32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Rectangle 33"/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6" name="Freeform 34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Freeform 35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8" name="Freeform 36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37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38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39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40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41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42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43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44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Rectangle 45"/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18" name="Freeform 46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47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48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1" name="Freeform 49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2" name="Freeform 50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3" name="Freeform 51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4" name="Freeform 52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5" name="Freeform 53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6" name="Freeform 54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7" name="Freeform 55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8" name="Freeform 56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9" name="Freeform 57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0" name="Freeform 58"/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pic>
        <p:nvPicPr>
          <p:cNvPr id="3074" name="Picture 2" descr="Related imag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6"/>
          <a:stretch/>
        </p:blipFill>
        <p:spPr bwMode="auto">
          <a:xfrm>
            <a:off x="-5597" y="3427414"/>
            <a:ext cx="4635583" cy="3430587"/>
          </a:xfrm>
          <a:custGeom>
            <a:avLst/>
            <a:gdLst>
              <a:gd name="connsiteX0" fmla="*/ 0 w 4635583"/>
              <a:gd name="connsiteY0" fmla="*/ 0 h 3430587"/>
              <a:gd name="connsiteX1" fmla="*/ 4635583 w 4635583"/>
              <a:gd name="connsiteY1" fmla="*/ 0 h 3430587"/>
              <a:gd name="connsiteX2" fmla="*/ 4635583 w 4635583"/>
              <a:gd name="connsiteY2" fmla="*/ 3430587 h 3430587"/>
              <a:gd name="connsiteX3" fmla="*/ 0 w 4635583"/>
              <a:gd name="connsiteY3" fmla="*/ 3430587 h 3430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5583" h="3430587">
                <a:moveTo>
                  <a:pt x="0" y="0"/>
                </a:moveTo>
                <a:lnTo>
                  <a:pt x="4635583" y="0"/>
                </a:lnTo>
                <a:lnTo>
                  <a:pt x="4635583" y="3430587"/>
                </a:lnTo>
                <a:lnTo>
                  <a:pt x="0" y="343058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joseph stalin 5 year plan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53"/>
          <a:stretch/>
        </p:blipFill>
        <p:spPr bwMode="auto">
          <a:xfrm>
            <a:off x="-5597" y="1"/>
            <a:ext cx="4635583" cy="3427413"/>
          </a:xfrm>
          <a:custGeom>
            <a:avLst/>
            <a:gdLst>
              <a:gd name="connsiteX0" fmla="*/ 0 w 4635583"/>
              <a:gd name="connsiteY0" fmla="*/ 0 h 3427413"/>
              <a:gd name="connsiteX1" fmla="*/ 4635583 w 4635583"/>
              <a:gd name="connsiteY1" fmla="*/ 0 h 3427413"/>
              <a:gd name="connsiteX2" fmla="*/ 4635583 w 4635583"/>
              <a:gd name="connsiteY2" fmla="*/ 3427413 h 3427413"/>
              <a:gd name="connsiteX3" fmla="*/ 0 w 4635583"/>
              <a:gd name="connsiteY3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5583" h="3427413">
                <a:moveTo>
                  <a:pt x="0" y="0"/>
                </a:moveTo>
                <a:lnTo>
                  <a:pt x="4635583" y="0"/>
                </a:lnTo>
                <a:lnTo>
                  <a:pt x="4635583" y="3427413"/>
                </a:lnTo>
                <a:lnTo>
                  <a:pt x="0" y="342741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2" name="Straight Connector 131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32483" y="-464"/>
            <a:ext cx="2646" cy="6858465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  <p:cxnSp>
        <p:nvCxnSpPr>
          <p:cNvPr id="134" name="Straight Connector 133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-5597" y="3427414"/>
            <a:ext cx="4635583" cy="0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1209" y="618518"/>
            <a:ext cx="5877676" cy="1478570"/>
          </a:xfrm>
        </p:spPr>
        <p:txBody>
          <a:bodyPr>
            <a:normAutofit/>
          </a:bodyPr>
          <a:lstStyle/>
          <a:p>
            <a:r>
              <a:rPr lang="en-US" dirty="0"/>
              <a:t>Joseph </a:t>
            </a:r>
            <a:r>
              <a:rPr lang="en-US" dirty="0" err="1"/>
              <a:t>stalin</a:t>
            </a:r>
            <a:r>
              <a:rPr lang="en-US" dirty="0"/>
              <a:t> </a:t>
            </a:r>
            <a:r>
              <a:rPr lang="en-US" dirty="0" err="1"/>
              <a:t>tranforms</a:t>
            </a:r>
            <a:r>
              <a:rPr lang="en-US" dirty="0"/>
              <a:t> the USSR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2568" y="1779587"/>
            <a:ext cx="5877677" cy="4651376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00000"/>
              </a:lnSpc>
            </a:pPr>
            <a:r>
              <a:rPr lang="en-US" dirty="0"/>
              <a:t>Made agriculture and industrial USSRs main source of income.</a:t>
            </a:r>
          </a:p>
          <a:p>
            <a:pPr>
              <a:lnSpc>
                <a:spcPct val="100000"/>
              </a:lnSpc>
            </a:pPr>
            <a:r>
              <a:rPr lang="en-US" dirty="0"/>
              <a:t>Made USSR a  communist state where Stalin abolished all privately owned businesses and replaced them with collectives (government owned farms)</a:t>
            </a:r>
          </a:p>
          <a:p>
            <a:pPr>
              <a:lnSpc>
                <a:spcPct val="100000"/>
              </a:lnSpc>
            </a:pPr>
            <a:r>
              <a:rPr lang="en-US" dirty="0"/>
              <a:t>1928 Launched “Five-Year Plan” all economic activity was put on the government.</a:t>
            </a:r>
          </a:p>
          <a:p>
            <a:pPr>
              <a:lnSpc>
                <a:spcPct val="100000"/>
              </a:lnSpc>
            </a:pPr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worlds largest industrial power in 1937, but human costs were expensive.</a:t>
            </a:r>
          </a:p>
          <a:p>
            <a:pPr>
              <a:lnSpc>
                <a:spcPct val="100000"/>
              </a:lnSpc>
            </a:pPr>
            <a:r>
              <a:rPr lang="en-US" dirty="0"/>
              <a:t>Stalin also eliminated any opposition (8M.-13M.) Many died as well to famine during reconstruction.</a:t>
            </a:r>
          </a:p>
          <a:p>
            <a:pPr>
              <a:lnSpc>
                <a:spcPct val="100000"/>
              </a:lnSpc>
            </a:pPr>
            <a:r>
              <a:rPr lang="en-US" dirty="0"/>
              <a:t>Stalin created a totalitarian government, made complete control of citizens.</a:t>
            </a:r>
          </a:p>
          <a:p>
            <a:pPr>
              <a:lnSpc>
                <a:spcPct val="100000"/>
              </a:lnSpc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590486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Image result for benito mussolini black shirt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04" r="26658" b="-1"/>
          <a:stretch/>
        </p:blipFill>
        <p:spPr bwMode="auto">
          <a:xfrm>
            <a:off x="8724704" y="2504048"/>
            <a:ext cx="2322705" cy="3041563"/>
          </a:xfrm>
          <a:custGeom>
            <a:avLst/>
            <a:gdLst>
              <a:gd name="connsiteX0" fmla="*/ 0 w 2327538"/>
              <a:gd name="connsiteY0" fmla="*/ 0 h 3047892"/>
              <a:gd name="connsiteX1" fmla="*/ 2327538 w 2327538"/>
              <a:gd name="connsiteY1" fmla="*/ 0 h 3047892"/>
              <a:gd name="connsiteX2" fmla="*/ 2327538 w 2327538"/>
              <a:gd name="connsiteY2" fmla="*/ 2899764 h 3047892"/>
              <a:gd name="connsiteX3" fmla="*/ 2179410 w 2327538"/>
              <a:gd name="connsiteY3" fmla="*/ 3047892 h 3047892"/>
              <a:gd name="connsiteX4" fmla="*/ 0 w 2327538"/>
              <a:gd name="connsiteY4" fmla="*/ 3047892 h 304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27538" h="3047892">
                <a:moveTo>
                  <a:pt x="0" y="0"/>
                </a:moveTo>
                <a:lnTo>
                  <a:pt x="2327538" y="0"/>
                </a:lnTo>
                <a:lnTo>
                  <a:pt x="2327538" y="2899764"/>
                </a:lnTo>
                <a:cubicBezTo>
                  <a:pt x="2327538" y="2981573"/>
                  <a:pt x="2261219" y="3047892"/>
                  <a:pt x="2179410" y="3047892"/>
                </a:cubicBezTo>
                <a:lnTo>
                  <a:pt x="0" y="3047892"/>
                </a:lnTo>
                <a:close/>
              </a:path>
            </a:pathLst>
          </a:custGeom>
          <a:noFill/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Image result for benito mussolini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" r="13563" b="4"/>
          <a:stretch/>
        </p:blipFill>
        <p:spPr bwMode="auto">
          <a:xfrm>
            <a:off x="6397168" y="2504048"/>
            <a:ext cx="2322704" cy="3041563"/>
          </a:xfrm>
          <a:custGeom>
            <a:avLst/>
            <a:gdLst>
              <a:gd name="connsiteX0" fmla="*/ 148128 w 2327537"/>
              <a:gd name="connsiteY0" fmla="*/ 0 h 3047892"/>
              <a:gd name="connsiteX1" fmla="*/ 2327537 w 2327537"/>
              <a:gd name="connsiteY1" fmla="*/ 0 h 3047892"/>
              <a:gd name="connsiteX2" fmla="*/ 2327537 w 2327537"/>
              <a:gd name="connsiteY2" fmla="*/ 3047892 h 3047892"/>
              <a:gd name="connsiteX3" fmla="*/ 0 w 2327537"/>
              <a:gd name="connsiteY3" fmla="*/ 3047892 h 3047892"/>
              <a:gd name="connsiteX4" fmla="*/ 0 w 2327537"/>
              <a:gd name="connsiteY4" fmla="*/ 148128 h 3047892"/>
              <a:gd name="connsiteX5" fmla="*/ 148128 w 2327537"/>
              <a:gd name="connsiteY5" fmla="*/ 0 h 304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27537" h="3047892">
                <a:moveTo>
                  <a:pt x="148128" y="0"/>
                </a:moveTo>
                <a:lnTo>
                  <a:pt x="2327537" y="0"/>
                </a:lnTo>
                <a:lnTo>
                  <a:pt x="2327537" y="3047892"/>
                </a:lnTo>
                <a:lnTo>
                  <a:pt x="0" y="3047892"/>
                </a:lnTo>
                <a:lnTo>
                  <a:pt x="0" y="148128"/>
                </a:lnTo>
                <a:cubicBezTo>
                  <a:pt x="0" y="66319"/>
                  <a:pt x="66319" y="0"/>
                  <a:pt x="148128" y="0"/>
                </a:cubicBezTo>
                <a:close/>
              </a:path>
            </a:pathLst>
          </a:custGeom>
          <a:noFill/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 rise of fascism in </a:t>
            </a:r>
            <a:r>
              <a:rPr lang="en-US" dirty="0" err="1"/>
              <a:t>italy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2249487"/>
            <a:ext cx="4844521" cy="3541714"/>
          </a:xfrm>
        </p:spPr>
        <p:txBody>
          <a:bodyPr anchor="ctr"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2000"/>
              <a:t>Benito Mussolini created a fascist government in Italy.</a:t>
            </a:r>
          </a:p>
          <a:p>
            <a:pPr>
              <a:lnSpc>
                <a:spcPct val="110000"/>
              </a:lnSpc>
            </a:pPr>
            <a:r>
              <a:rPr lang="en-US" sz="2000"/>
              <a:t>He uses fear to his advantage, Fascism stressed nationalism and placed interest of state above those of individuals.</a:t>
            </a:r>
          </a:p>
          <a:p>
            <a:pPr>
              <a:lnSpc>
                <a:spcPct val="110000"/>
              </a:lnSpc>
            </a:pPr>
            <a:r>
              <a:rPr lang="en-US" sz="2000"/>
              <a:t>October 1922 marched on Rome with his soldiers called the “Black Shirts”</a:t>
            </a:r>
          </a:p>
          <a:p>
            <a:pPr>
              <a:lnSpc>
                <a:spcPct val="110000"/>
              </a:lnSpc>
            </a:pPr>
            <a:r>
              <a:rPr lang="en-US" sz="2000"/>
              <a:t>Il Duce “The Leader” self appointed. Also made Italy a totalitarian state.</a:t>
            </a:r>
          </a:p>
        </p:txBody>
      </p:sp>
    </p:spTree>
    <p:extLst>
      <p:ext uri="{BB962C8B-B14F-4D97-AF65-F5344CB8AC3E}">
        <p14:creationId xmlns:p14="http://schemas.microsoft.com/office/powerpoint/2010/main" val="1292419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mage result for mein kamp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39" r="-5" b="-5"/>
          <a:stretch/>
        </p:blipFill>
        <p:spPr bwMode="auto">
          <a:xfrm>
            <a:off x="3252366" y="2214108"/>
            <a:ext cx="2544120" cy="3331504"/>
          </a:xfrm>
          <a:custGeom>
            <a:avLst/>
            <a:gdLst>
              <a:gd name="connsiteX0" fmla="*/ 0 w 2327538"/>
              <a:gd name="connsiteY0" fmla="*/ 0 h 3047892"/>
              <a:gd name="connsiteX1" fmla="*/ 2327538 w 2327538"/>
              <a:gd name="connsiteY1" fmla="*/ 0 h 3047892"/>
              <a:gd name="connsiteX2" fmla="*/ 2327538 w 2327538"/>
              <a:gd name="connsiteY2" fmla="*/ 2899764 h 3047892"/>
              <a:gd name="connsiteX3" fmla="*/ 2179410 w 2327538"/>
              <a:gd name="connsiteY3" fmla="*/ 3047892 h 3047892"/>
              <a:gd name="connsiteX4" fmla="*/ 0 w 2327538"/>
              <a:gd name="connsiteY4" fmla="*/ 3047892 h 304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27538" h="3047892">
                <a:moveTo>
                  <a:pt x="0" y="0"/>
                </a:moveTo>
                <a:lnTo>
                  <a:pt x="2327538" y="0"/>
                </a:lnTo>
                <a:lnTo>
                  <a:pt x="2327538" y="2899764"/>
                </a:lnTo>
                <a:cubicBezTo>
                  <a:pt x="2327538" y="2981573"/>
                  <a:pt x="2261219" y="3047892"/>
                  <a:pt x="2179410" y="3047892"/>
                </a:cubicBezTo>
                <a:lnTo>
                  <a:pt x="0" y="3047892"/>
                </a:lnTo>
                <a:close/>
              </a:path>
            </a:pathLst>
          </a:custGeom>
          <a:noFill/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Image result for hitler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69" r="4" b="4"/>
          <a:stretch/>
        </p:blipFill>
        <p:spPr bwMode="auto">
          <a:xfrm>
            <a:off x="924829" y="2214108"/>
            <a:ext cx="2544119" cy="3331504"/>
          </a:xfrm>
          <a:custGeom>
            <a:avLst/>
            <a:gdLst>
              <a:gd name="connsiteX0" fmla="*/ 148128 w 2327537"/>
              <a:gd name="connsiteY0" fmla="*/ 0 h 3047892"/>
              <a:gd name="connsiteX1" fmla="*/ 2327537 w 2327537"/>
              <a:gd name="connsiteY1" fmla="*/ 0 h 3047892"/>
              <a:gd name="connsiteX2" fmla="*/ 2327537 w 2327537"/>
              <a:gd name="connsiteY2" fmla="*/ 3047892 h 3047892"/>
              <a:gd name="connsiteX3" fmla="*/ 0 w 2327537"/>
              <a:gd name="connsiteY3" fmla="*/ 3047892 h 3047892"/>
              <a:gd name="connsiteX4" fmla="*/ 0 w 2327537"/>
              <a:gd name="connsiteY4" fmla="*/ 148128 h 3047892"/>
              <a:gd name="connsiteX5" fmla="*/ 148128 w 2327537"/>
              <a:gd name="connsiteY5" fmla="*/ 0 h 304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27537" h="3047892">
                <a:moveTo>
                  <a:pt x="148128" y="0"/>
                </a:moveTo>
                <a:lnTo>
                  <a:pt x="2327537" y="0"/>
                </a:lnTo>
                <a:lnTo>
                  <a:pt x="2327537" y="3047892"/>
                </a:lnTo>
                <a:lnTo>
                  <a:pt x="0" y="3047892"/>
                </a:lnTo>
                <a:lnTo>
                  <a:pt x="0" y="148128"/>
                </a:lnTo>
                <a:cubicBezTo>
                  <a:pt x="0" y="66319"/>
                  <a:pt x="66319" y="0"/>
                  <a:pt x="148128" y="0"/>
                </a:cubicBezTo>
                <a:close/>
              </a:path>
            </a:pathLst>
          </a:custGeom>
          <a:noFill/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 Nazis take over Germany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3687" y="1941342"/>
            <a:ext cx="5295314" cy="3849859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Adolf Hitler took a similar path from Mussolini. Joined a group in 1919 called National Socialist German Workers Party. This party had no ties to socialism.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Promised Germany out of chaos and adopted the title Der Fuhrer.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Wrote Mein </a:t>
            </a:r>
            <a:r>
              <a:rPr lang="en-US" sz="2000" dirty="0" err="1"/>
              <a:t>Kampf</a:t>
            </a:r>
            <a:r>
              <a:rPr lang="en-US" sz="2000" dirty="0"/>
              <a:t>, as the Nazi parties basic beliefs. Recreating German empire.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Belief in racial purification that “Aryans” Blonde hair blue eyed, formed a master race, while Jews colored peoples and Slavs were inferior.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Believed Germany needed more Lebensraum or living space to create an empire.</a:t>
            </a:r>
          </a:p>
        </p:txBody>
      </p:sp>
    </p:spTree>
    <p:extLst>
      <p:ext uri="{BB962C8B-B14F-4D97-AF65-F5344CB8AC3E}">
        <p14:creationId xmlns:p14="http://schemas.microsoft.com/office/powerpoint/2010/main" val="2585420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mage result for hitler storm trooper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8" b="1"/>
          <a:stretch/>
        </p:blipFill>
        <p:spPr bwMode="auto">
          <a:xfrm>
            <a:off x="7619998" y="780235"/>
            <a:ext cx="3425199" cy="4840332"/>
          </a:xfrm>
          <a:prstGeom prst="round2DiagRect">
            <a:avLst>
              <a:gd name="adj1" fmla="val 4860"/>
              <a:gd name="adj2" fmla="val 0"/>
            </a:avLst>
          </a:prstGeom>
          <a:noFill/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18518"/>
            <a:ext cx="5894387" cy="1478570"/>
          </a:xfrm>
        </p:spPr>
        <p:txBody>
          <a:bodyPr anchor="b">
            <a:normAutofit/>
          </a:bodyPr>
          <a:lstStyle/>
          <a:p>
            <a:r>
              <a:rPr lang="en-US" dirty="0"/>
              <a:t>Hitler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2249487"/>
            <a:ext cx="5894388" cy="3541714"/>
          </a:xfrm>
        </p:spPr>
        <p:txBody>
          <a:bodyPr>
            <a:normAutofit/>
          </a:bodyPr>
          <a:lstStyle/>
          <a:p>
            <a:r>
              <a:rPr lang="en-US" sz="2200"/>
              <a:t>Great depression fueled </a:t>
            </a:r>
            <a:r>
              <a:rPr lang="en-US" sz="2200" err="1"/>
              <a:t>Hitlers</a:t>
            </a:r>
            <a:r>
              <a:rPr lang="en-US" sz="2200"/>
              <a:t> cause.</a:t>
            </a:r>
          </a:p>
          <a:p>
            <a:r>
              <a:rPr lang="en-US" sz="2200"/>
              <a:t>6 million </a:t>
            </a:r>
            <a:r>
              <a:rPr lang="en-US" sz="2200" err="1"/>
              <a:t>germans</a:t>
            </a:r>
            <a:r>
              <a:rPr lang="en-US" sz="2200"/>
              <a:t> unemployed due to investment in American economy but the GD hit the US.</a:t>
            </a:r>
          </a:p>
          <a:p>
            <a:r>
              <a:rPr lang="en-US" sz="2200"/>
              <a:t>Hitler's private army Brown Shirts or Storm Troopers</a:t>
            </a:r>
          </a:p>
          <a:p>
            <a:r>
              <a:rPr lang="en-US" sz="2200"/>
              <a:t>1933 Hitler was appointed chancellor, established Third Reich.</a:t>
            </a:r>
          </a:p>
        </p:txBody>
      </p:sp>
    </p:spTree>
    <p:extLst>
      <p:ext uri="{BB962C8B-B14F-4D97-AF65-F5344CB8AC3E}">
        <p14:creationId xmlns:p14="http://schemas.microsoft.com/office/powerpoint/2010/main" val="34557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blipFill>
            <a:blip r:embed="rId2">
              <a:duotone>
                <a:schemeClr val="bg2">
                  <a:shade val="48000"/>
                  <a:hueMod val="106000"/>
                  <a:satMod val="140000"/>
                  <a:lumMod val="42000"/>
                </a:schemeClr>
                <a:schemeClr val="bg2">
                  <a:tint val="98000"/>
                  <a:hueMod val="92000"/>
                  <a:satMod val="220000"/>
                  <a:lumMod val="90000"/>
                </a:schemeClr>
              </a:duotone>
            </a:blip>
            <a:stretch/>
          </a:blipFill>
          <a:ln>
            <a:noFill/>
          </a:ln>
          <a:effectLst/>
        </p:spPr>
      </p:sp>
      <p:pic>
        <p:nvPicPr>
          <p:cNvPr id="11" name="Picture 2"/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14" name="Group 13"/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6" name="Rectangle 5"/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6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7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8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9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0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Freeform 11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3" name="Freeform 12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3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4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15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Line 16"/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8" name="Freeform 17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18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19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0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Rectangle 21"/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2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3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4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25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26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8" name="Freeform 27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9" name="Freeform 28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0" name="Freeform 29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1" name="Freeform 30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2" name="Freeform 31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5" name="Group 14"/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6" name="Freeform 32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3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4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35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Freeform 36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1" name="Freeform 37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38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39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40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Rectangle 41"/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 rotWithShape="1">
          <a:blip r:embed="rId4"/>
          <a:srcRect/>
          <a:stretch/>
        </p:blipFill>
        <p:spPr>
          <a:xfrm>
            <a:off x="1141411" y="2265849"/>
            <a:ext cx="4689234" cy="3516925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dirty="0"/>
              <a:t>Militarists gain control in japan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36727" y="2249487"/>
            <a:ext cx="4710683" cy="3541714"/>
          </a:xfrm>
        </p:spPr>
        <p:txBody>
          <a:bodyPr vert="horz" lIns="91440" tIns="45720" rIns="91440" bIns="45720" rtlCol="0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Nationalist military leaders, wanted more living space for population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Surprise attack on Manchuria 1931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League of Nations condemned Japan’s aggression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Japan leaves League of Nations, Militarists tighter control over Japanese Government</a:t>
            </a:r>
          </a:p>
        </p:txBody>
      </p:sp>
    </p:spTree>
    <p:extLst>
      <p:ext uri="{BB962C8B-B14F-4D97-AF65-F5344CB8AC3E}">
        <p14:creationId xmlns:p14="http://schemas.microsoft.com/office/powerpoint/2010/main" val="1739815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blipFill>
            <a:blip r:embed="rId2">
              <a:duotone>
                <a:schemeClr val="bg2">
                  <a:shade val="48000"/>
                  <a:hueMod val="106000"/>
                  <a:satMod val="140000"/>
                  <a:lumMod val="42000"/>
                </a:schemeClr>
                <a:schemeClr val="bg2">
                  <a:tint val="98000"/>
                  <a:hueMod val="92000"/>
                  <a:satMod val="220000"/>
                  <a:lumMod val="90000"/>
                </a:schemeClr>
              </a:duotone>
            </a:blip>
            <a:stretch/>
          </a:blipFill>
          <a:ln>
            <a:noFill/>
          </a:ln>
          <a:effectLst/>
        </p:spPr>
      </p:sp>
      <p:pic>
        <p:nvPicPr>
          <p:cNvPr id="11" name="Picture 2"/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14" name="Group 13"/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6" name="Rectangle 5"/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6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7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8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9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0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Freeform 11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3" name="Freeform 12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3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4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15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Line 16"/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8" name="Freeform 17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18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19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0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Rectangle 21"/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2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3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4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25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26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8" name="Freeform 27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9" name="Freeform 28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0" name="Freeform 29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1" name="Freeform 30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2" name="Freeform 31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5" name="Group 14"/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6" name="Freeform 32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3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4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35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Freeform 36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1" name="Freeform 37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38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39"/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40"/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Rectangle 41"/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 rotWithShape="1">
          <a:blip r:embed="rId4"/>
          <a:srcRect r="3" b="5794"/>
          <a:stretch/>
        </p:blipFill>
        <p:spPr>
          <a:xfrm>
            <a:off x="6392335" y="2497720"/>
            <a:ext cx="4655075" cy="3047892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/>
              <a:t>Aggression in Europe and Africa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2" y="2249487"/>
            <a:ext cx="4844521" cy="3541714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1933 Germany out of League of Nations, 1935 Germany builds up army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1936 German troops into Rhineland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1935 Italy invades Ethiopia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/>
              <a:t>League of Nations did little to stop aggression</a:t>
            </a:r>
          </a:p>
        </p:txBody>
      </p:sp>
    </p:spTree>
    <p:extLst>
      <p:ext uri="{BB962C8B-B14F-4D97-AF65-F5344CB8AC3E}">
        <p14:creationId xmlns:p14="http://schemas.microsoft.com/office/powerpoint/2010/main" val="22526555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252C36"/>
      </a:dk2>
      <a:lt2>
        <a:srgbClr val="7C96A3"/>
      </a:lt2>
      <a:accent1>
        <a:srgbClr val="4FD093"/>
      </a:accent1>
      <a:accent2>
        <a:srgbClr val="54BCDF"/>
      </a:accent2>
      <a:accent3>
        <a:srgbClr val="A262D0"/>
      </a:accent3>
      <a:accent4>
        <a:srgbClr val="D7537B"/>
      </a:accent4>
      <a:accent5>
        <a:srgbClr val="E78045"/>
      </a:accent5>
      <a:accent6>
        <a:srgbClr val="84C350"/>
      </a:accent6>
      <a:hlink>
        <a:srgbClr val="22FFFF"/>
      </a:hlink>
      <a:folHlink>
        <a:srgbClr val="9BF3FD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4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4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  <a:hueMod val="106000"/>
                <a:satMod val="140000"/>
                <a:lumMod val="42000"/>
              </a:schemeClr>
              <a:schemeClr val="phClr">
                <a:tint val="98000"/>
                <a:hueMod val="92000"/>
                <a:satMod val="220000"/>
                <a:lumMod val="9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142578CA-DEC9-49C3-80AF-C113973CC9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151</TotalTime>
  <Words>625</Words>
  <Application>Microsoft Office PowerPoint</Application>
  <PresentationFormat>Widescreen</PresentationFormat>
  <Paragraphs>60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Trebuchet MS</vt:lpstr>
      <vt:lpstr>Tw Cen MT</vt:lpstr>
      <vt:lpstr>Circuit</vt:lpstr>
      <vt:lpstr>Dictators threaten world peace. </vt:lpstr>
      <vt:lpstr>Nationalism grips Europe</vt:lpstr>
      <vt:lpstr>Failures of wwi peace settlement</vt:lpstr>
      <vt:lpstr>Joseph stalin tranforms the USSR</vt:lpstr>
      <vt:lpstr>The rise of fascism in italy</vt:lpstr>
      <vt:lpstr>The Nazis take over Germany</vt:lpstr>
      <vt:lpstr>Hitler (cont.)</vt:lpstr>
      <vt:lpstr>Militarists gain control in japan</vt:lpstr>
      <vt:lpstr>Aggression in Europe and Africa</vt:lpstr>
      <vt:lpstr>Civil war breaks out in Spain</vt:lpstr>
      <vt:lpstr>The united states responds cautiously </vt:lpstr>
      <vt:lpstr>Americans cling to isolationism</vt:lpstr>
      <vt:lpstr>Neutrality breaks down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Dictators threaten world peace.</dc:title>
  <dc:creator>Ola Hadi</dc:creator>
  <cp:lastModifiedBy>Ola Hadi</cp:lastModifiedBy>
  <cp:revision>13</cp:revision>
  <dcterms:created xsi:type="dcterms:W3CDTF">2017-03-07T18:59:08Z</dcterms:created>
  <dcterms:modified xsi:type="dcterms:W3CDTF">2017-03-07T21:30:10Z</dcterms:modified>
</cp:coreProperties>
</file>